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7" r:id="rId2"/>
    <p:sldId id="258" r:id="rId3"/>
    <p:sldId id="256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F4ACD-6BFC-4A44-AAD8-FE3D26F959FA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9FAA73-C444-4079-978D-5A6A5B4136C1}">
      <dgm:prSet phldrT="[Текст]" custT="1"/>
      <dgm:spPr/>
      <dgm:t>
        <a:bodyPr/>
        <a:lstStyle/>
        <a:p>
          <a:pPr algn="ctr"/>
          <a:r>
            <a:rPr lang="ru-RU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Нарушение</a:t>
          </a:r>
          <a:endParaRPr lang="ru-RU" sz="2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8C3F215-E069-4998-9B8F-1AD23A0E2A49}" type="parTrans" cxnId="{A49AA27E-9AB6-436F-869E-C61DCD197FB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678259B-7E4C-4284-845E-16AACECE443D}" type="sibTrans" cxnId="{A49AA27E-9AB6-436F-869E-C61DCD197FB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8CC9A1D-24A4-4B71-A048-9B489FAF7343}">
      <dgm:prSet phldrT="[Текст]" custT="1"/>
      <dgm:spPr/>
      <dgm:t>
        <a:bodyPr/>
        <a:lstStyle/>
        <a:p>
          <a:endParaRPr lang="ru-RU" sz="2800" dirty="0" smtClean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ru-RU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Протокол  об административном правонарушении по  ч.4 ст.9.1 КоАП РФ</a:t>
          </a:r>
          <a:endParaRPr lang="ru-RU" sz="2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D2EF94-F8D7-4B65-8D18-2DFCC1A28CB6}" type="parTrans" cxnId="{6DB1BFE7-75A2-43E9-9DFC-C361CD17320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D291DF1-50AC-4240-81D5-3419AED1691D}" type="sibTrans" cxnId="{6DB1BFE7-75A2-43E9-9DFC-C361CD17320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399C1BB-371E-4773-BA00-FCF2B0FBE50D}">
      <dgm:prSet phldrT="[Текст]" custT="1"/>
      <dgm:spPr/>
      <dgm:t>
        <a:bodyPr/>
        <a:lstStyle/>
        <a:p>
          <a:pPr algn="ctr"/>
          <a:r>
            <a:rPr lang="ru-RU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Постановление</a:t>
          </a:r>
          <a:endParaRPr lang="ru-RU" sz="2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4780A15-344B-4F6C-B2A4-560BC1BC3301}" type="parTrans" cxnId="{70613846-9AA0-48D7-A915-AFC245A15DA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0E3DED8-3421-430E-8120-0E8B6C1A899D}" type="sibTrans" cxnId="{70613846-9AA0-48D7-A915-AFC245A15DA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6A7C7A0-3741-4971-9FA3-4999CEBDA761}">
      <dgm:prSet phldrT="[Текст]" custT="1"/>
      <dgm:spPr/>
      <dgm:t>
        <a:bodyPr/>
        <a:lstStyle/>
        <a:p>
          <a:endParaRPr lang="ru-RU" sz="2800" dirty="0" smtClean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ru-RU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руководителем Управления, </a:t>
          </a:r>
          <a:endParaRPr lang="ru-RU" sz="2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B08C758-D20E-408D-953B-2A8BE2174180}" type="parTrans" cxnId="{8C80F60B-5DB1-4801-9D17-230BE93ED1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81E275-D92C-4880-B143-E99361701B62}" type="sibTrans" cxnId="{8C80F60B-5DB1-4801-9D17-230BE93ED1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0734C4D-2156-4D93-85A5-2D8D00170560}">
      <dgm:prSet phldrT="[Текст]" custT="1"/>
      <dgm:spPr/>
      <dgm:t>
        <a:bodyPr/>
        <a:lstStyle/>
        <a:p>
          <a:pPr algn="l"/>
          <a:r>
            <a:rPr lang="ru-RU" sz="2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Принимается решение     </a:t>
          </a:r>
          <a:endParaRPr lang="ru-RU" sz="2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5FC2B1E-94D0-44C6-813B-3D7270F37CFA}" type="parTrans" cxnId="{1C9EDC54-4E91-4629-BB9A-90EE7310B0B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A879186-D27A-47E3-84DD-EC236FFEC2A1}" type="sibTrans" cxnId="{1C9EDC54-4E91-4629-BB9A-90EE7310B0B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87A8D4A-F229-4F93-AE06-41219B9ED9CD}">
      <dgm:prSet phldrT="[Текст]" custT="1"/>
      <dgm:spPr/>
      <dgm:t>
        <a:bodyPr/>
        <a:lstStyle/>
        <a:p>
          <a:endParaRPr lang="ru-RU" sz="2800" dirty="0" smtClean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ru-RU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О прекращении действия аттестации (квалификационного удостоверения)</a:t>
          </a:r>
          <a:endParaRPr lang="ru-RU" sz="2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4FA7E23-FF9A-41B7-A4FE-0BE18C5DBEDD}" type="parTrans" cxnId="{EAA0692F-E8CC-4F25-86D6-F9AA60A0025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773E34E-ECAB-4A06-9039-98183007F25E}" type="sibTrans" cxnId="{EAA0692F-E8CC-4F25-86D6-F9AA60A0025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F355664-FAF6-47E2-9D81-D0E6CAE969CC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судом</a:t>
          </a:r>
          <a:endParaRPr lang="ru-RU" sz="2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8607A3D-F578-4584-B904-2F02DB03328E}" type="parTrans" cxnId="{1AA30639-B9A8-4515-9510-EC1C767210F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1956B39-1068-44F2-95F2-9059CB7AD9F2}" type="sibTrans" cxnId="{1AA30639-B9A8-4515-9510-EC1C767210F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3C23389-7360-4621-B10B-3EA8385FD905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его заместителем,</a:t>
          </a:r>
          <a:endParaRPr lang="ru-RU" sz="2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6B030EB-903D-44A1-8F12-9D2FFF335EAB}" type="parTrans" cxnId="{6CE40BC5-8B40-4D23-9908-2A30C273674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71DA99A-6472-41FE-9C7C-2EB52171A071}" type="sibTrans" cxnId="{6CE40BC5-8B40-4D23-9908-2A30C273674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8FD4343-B490-425D-B963-3216DFAD0493}" type="pres">
      <dgm:prSet presAssocID="{E61F4ACD-6BFC-4A44-AAD8-FE3D26F959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66F0D-30D9-4387-9AD0-C5B28EA11D66}" type="pres">
      <dgm:prSet presAssocID="{FC9FAA73-C444-4079-978D-5A6A5B4136C1}" presName="compositeNode" presStyleCnt="0">
        <dgm:presLayoutVars>
          <dgm:bulletEnabled val="1"/>
        </dgm:presLayoutVars>
      </dgm:prSet>
      <dgm:spPr/>
    </dgm:pt>
    <dgm:pt modelId="{1A3D890E-07EC-447A-B67E-FA8558195CF2}" type="pres">
      <dgm:prSet presAssocID="{FC9FAA73-C444-4079-978D-5A6A5B4136C1}" presName="bgRect" presStyleLbl="node1" presStyleIdx="0" presStyleCnt="3" custLinFactNeighborX="-42" custLinFactNeighborY="0"/>
      <dgm:spPr/>
      <dgm:t>
        <a:bodyPr/>
        <a:lstStyle/>
        <a:p>
          <a:endParaRPr lang="ru-RU"/>
        </a:p>
      </dgm:t>
    </dgm:pt>
    <dgm:pt modelId="{DA2AF8E9-7408-42C4-9624-5D0D0BBA8EB3}" type="pres">
      <dgm:prSet presAssocID="{FC9FAA73-C444-4079-978D-5A6A5B4136C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DCFC9-4CE4-4FFB-B41E-7E809681EA5A}" type="pres">
      <dgm:prSet presAssocID="{FC9FAA73-C444-4079-978D-5A6A5B4136C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05830-48F1-4013-9D72-797BA537680F}" type="pres">
      <dgm:prSet presAssocID="{F678259B-7E4C-4284-845E-16AACECE443D}" presName="hSp" presStyleCnt="0"/>
      <dgm:spPr/>
    </dgm:pt>
    <dgm:pt modelId="{521CD3D3-FBA8-40F8-9E95-8485D0CEE52D}" type="pres">
      <dgm:prSet presAssocID="{F678259B-7E4C-4284-845E-16AACECE443D}" presName="vProcSp" presStyleCnt="0"/>
      <dgm:spPr/>
    </dgm:pt>
    <dgm:pt modelId="{4C56F761-5825-43F8-B6B0-68A9A992F134}" type="pres">
      <dgm:prSet presAssocID="{F678259B-7E4C-4284-845E-16AACECE443D}" presName="vSp1" presStyleCnt="0"/>
      <dgm:spPr/>
    </dgm:pt>
    <dgm:pt modelId="{6F5DCB50-554B-41B9-A62E-FC6E22FA9F19}" type="pres">
      <dgm:prSet presAssocID="{F678259B-7E4C-4284-845E-16AACECE443D}" presName="simulatedConn" presStyleLbl="solidFgAcc1" presStyleIdx="0" presStyleCnt="2" custLinFactY="-335716" custLinFactNeighborX="-22143" custLinFactNeighborY="-400000"/>
      <dgm:spPr/>
    </dgm:pt>
    <dgm:pt modelId="{8AED6DDB-60E0-4BAC-A901-98B9F1A6A8A4}" type="pres">
      <dgm:prSet presAssocID="{F678259B-7E4C-4284-845E-16AACECE443D}" presName="vSp2" presStyleCnt="0"/>
      <dgm:spPr/>
    </dgm:pt>
    <dgm:pt modelId="{D99FFC67-2656-4D53-84A2-304A4890AE1A}" type="pres">
      <dgm:prSet presAssocID="{F678259B-7E4C-4284-845E-16AACECE443D}" presName="sibTrans" presStyleCnt="0"/>
      <dgm:spPr/>
    </dgm:pt>
    <dgm:pt modelId="{26015E93-F0A4-4E98-A888-D2BAB2E8A33B}" type="pres">
      <dgm:prSet presAssocID="{A399C1BB-371E-4773-BA00-FCF2B0FBE50D}" presName="compositeNode" presStyleCnt="0">
        <dgm:presLayoutVars>
          <dgm:bulletEnabled val="1"/>
        </dgm:presLayoutVars>
      </dgm:prSet>
      <dgm:spPr/>
    </dgm:pt>
    <dgm:pt modelId="{CF2BEEB3-8C4C-40D4-99C3-85E48C9B53AC}" type="pres">
      <dgm:prSet presAssocID="{A399C1BB-371E-4773-BA00-FCF2B0FBE50D}" presName="bgRect" presStyleLbl="node1" presStyleIdx="1" presStyleCnt="3" custLinFactNeighborX="-510"/>
      <dgm:spPr/>
      <dgm:t>
        <a:bodyPr/>
        <a:lstStyle/>
        <a:p>
          <a:endParaRPr lang="ru-RU"/>
        </a:p>
      </dgm:t>
    </dgm:pt>
    <dgm:pt modelId="{C0F6F66A-F0F0-426D-823F-7E2B72216A8E}" type="pres">
      <dgm:prSet presAssocID="{A399C1BB-371E-4773-BA00-FCF2B0FBE50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89553-C1A7-4B4A-88EC-2DB622FBAE3C}" type="pres">
      <dgm:prSet presAssocID="{A399C1BB-371E-4773-BA00-FCF2B0FBE50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456FE-10CD-4183-984A-53E313781F95}" type="pres">
      <dgm:prSet presAssocID="{B0E3DED8-3421-430E-8120-0E8B6C1A899D}" presName="hSp" presStyleCnt="0"/>
      <dgm:spPr/>
    </dgm:pt>
    <dgm:pt modelId="{8E362729-A8AF-41B9-9958-9436FCB2F07D}" type="pres">
      <dgm:prSet presAssocID="{B0E3DED8-3421-430E-8120-0E8B6C1A899D}" presName="vProcSp" presStyleCnt="0"/>
      <dgm:spPr/>
    </dgm:pt>
    <dgm:pt modelId="{6432C6A4-227F-4D97-8DED-C5B20F58E396}" type="pres">
      <dgm:prSet presAssocID="{B0E3DED8-3421-430E-8120-0E8B6C1A899D}" presName="vSp1" presStyleCnt="0"/>
      <dgm:spPr/>
    </dgm:pt>
    <dgm:pt modelId="{646C354A-574F-4702-88DA-B4F42F077379}" type="pres">
      <dgm:prSet presAssocID="{B0E3DED8-3421-430E-8120-0E8B6C1A899D}" presName="simulatedConn" presStyleLbl="solidFgAcc1" presStyleIdx="1" presStyleCnt="2" custLinFactY="-338069" custLinFactNeighborX="-16607" custLinFactNeighborY="-400000"/>
      <dgm:spPr/>
    </dgm:pt>
    <dgm:pt modelId="{7A01484C-1AAD-4FA6-BFB8-1E3A2097AD22}" type="pres">
      <dgm:prSet presAssocID="{B0E3DED8-3421-430E-8120-0E8B6C1A899D}" presName="vSp2" presStyleCnt="0"/>
      <dgm:spPr/>
    </dgm:pt>
    <dgm:pt modelId="{7E797398-90D9-45C1-85C9-3F62A4D6EF51}" type="pres">
      <dgm:prSet presAssocID="{B0E3DED8-3421-430E-8120-0E8B6C1A899D}" presName="sibTrans" presStyleCnt="0"/>
      <dgm:spPr/>
    </dgm:pt>
    <dgm:pt modelId="{C767A5A9-2039-40B8-A675-C1BF920CB8EA}" type="pres">
      <dgm:prSet presAssocID="{A0734C4D-2156-4D93-85A5-2D8D00170560}" presName="compositeNode" presStyleCnt="0">
        <dgm:presLayoutVars>
          <dgm:bulletEnabled val="1"/>
        </dgm:presLayoutVars>
      </dgm:prSet>
      <dgm:spPr/>
    </dgm:pt>
    <dgm:pt modelId="{147C4D6E-A3EF-451D-92BD-CE84689AF037}" type="pres">
      <dgm:prSet presAssocID="{A0734C4D-2156-4D93-85A5-2D8D00170560}" presName="bgRect" presStyleLbl="node1" presStyleIdx="2" presStyleCnt="3"/>
      <dgm:spPr/>
      <dgm:t>
        <a:bodyPr/>
        <a:lstStyle/>
        <a:p>
          <a:endParaRPr lang="ru-RU"/>
        </a:p>
      </dgm:t>
    </dgm:pt>
    <dgm:pt modelId="{C72C1C68-7B3F-4747-A2A2-9C90E30D0D1C}" type="pres">
      <dgm:prSet presAssocID="{A0734C4D-2156-4D93-85A5-2D8D0017056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037AB-BAD3-4005-883A-EF6E50C5E567}" type="pres">
      <dgm:prSet presAssocID="{A0734C4D-2156-4D93-85A5-2D8D0017056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54A699-6F23-4496-BA29-2834FF30FCC6}" type="presOf" srcId="{A399C1BB-371E-4773-BA00-FCF2B0FBE50D}" destId="{C0F6F66A-F0F0-426D-823F-7E2B72216A8E}" srcOrd="1" destOrd="0" presId="urn:microsoft.com/office/officeart/2005/8/layout/hProcess7"/>
    <dgm:cxn modelId="{EAA0692F-E8CC-4F25-86D6-F9AA60A0025D}" srcId="{A0734C4D-2156-4D93-85A5-2D8D00170560}" destId="{687A8D4A-F229-4F93-AE06-41219B9ED9CD}" srcOrd="0" destOrd="0" parTransId="{54FA7E23-FF9A-41B7-A4FE-0BE18C5DBEDD}" sibTransId="{C773E34E-ECAB-4A06-9039-98183007F25E}"/>
    <dgm:cxn modelId="{6CE40BC5-8B40-4D23-9908-2A30C2736741}" srcId="{A399C1BB-371E-4773-BA00-FCF2B0FBE50D}" destId="{C3C23389-7360-4621-B10B-3EA8385FD905}" srcOrd="1" destOrd="0" parTransId="{B6B030EB-903D-44A1-8F12-9D2FFF335EAB}" sibTransId="{A71DA99A-6472-41FE-9C7C-2EB52171A071}"/>
    <dgm:cxn modelId="{A49AA27E-9AB6-436F-869E-C61DCD197FB5}" srcId="{E61F4ACD-6BFC-4A44-AAD8-FE3D26F959FA}" destId="{FC9FAA73-C444-4079-978D-5A6A5B4136C1}" srcOrd="0" destOrd="0" parTransId="{38C3F215-E069-4998-9B8F-1AD23A0E2A49}" sibTransId="{F678259B-7E4C-4284-845E-16AACECE443D}"/>
    <dgm:cxn modelId="{89851F51-2D63-46FA-BBA3-6A9B15BD7967}" type="presOf" srcId="{88CC9A1D-24A4-4B71-A048-9B489FAF7343}" destId="{7B2DCFC9-4CE4-4FFB-B41E-7E809681EA5A}" srcOrd="0" destOrd="0" presId="urn:microsoft.com/office/officeart/2005/8/layout/hProcess7"/>
    <dgm:cxn modelId="{6DB1BFE7-75A2-43E9-9DFC-C361CD173200}" srcId="{FC9FAA73-C444-4079-978D-5A6A5B4136C1}" destId="{88CC9A1D-24A4-4B71-A048-9B489FAF7343}" srcOrd="0" destOrd="0" parTransId="{69D2EF94-F8D7-4B65-8D18-2DFCC1A28CB6}" sibTransId="{1D291DF1-50AC-4240-81D5-3419AED1691D}"/>
    <dgm:cxn modelId="{BC41EE48-9BBA-4F7B-AFE9-DFB46D0067FB}" type="presOf" srcId="{A399C1BB-371E-4773-BA00-FCF2B0FBE50D}" destId="{CF2BEEB3-8C4C-40D4-99C3-85E48C9B53AC}" srcOrd="0" destOrd="0" presId="urn:microsoft.com/office/officeart/2005/8/layout/hProcess7"/>
    <dgm:cxn modelId="{70613846-9AA0-48D7-A915-AFC245A15DAC}" srcId="{E61F4ACD-6BFC-4A44-AAD8-FE3D26F959FA}" destId="{A399C1BB-371E-4773-BA00-FCF2B0FBE50D}" srcOrd="1" destOrd="0" parTransId="{B4780A15-344B-4F6C-B2A4-560BC1BC3301}" sibTransId="{B0E3DED8-3421-430E-8120-0E8B6C1A899D}"/>
    <dgm:cxn modelId="{5AF45980-7180-4FCC-B5DC-CBE5DE3C42FE}" type="presOf" srcId="{CF355664-FAF6-47E2-9D81-D0E6CAE969CC}" destId="{63989553-C1A7-4B4A-88EC-2DB622FBAE3C}" srcOrd="0" destOrd="2" presId="urn:microsoft.com/office/officeart/2005/8/layout/hProcess7"/>
    <dgm:cxn modelId="{FC236D0E-794C-4EAF-BCE7-653F59F27BB3}" type="presOf" srcId="{C3C23389-7360-4621-B10B-3EA8385FD905}" destId="{63989553-C1A7-4B4A-88EC-2DB622FBAE3C}" srcOrd="0" destOrd="1" presId="urn:microsoft.com/office/officeart/2005/8/layout/hProcess7"/>
    <dgm:cxn modelId="{1AA30639-B9A8-4515-9510-EC1C767210F5}" srcId="{A399C1BB-371E-4773-BA00-FCF2B0FBE50D}" destId="{CF355664-FAF6-47E2-9D81-D0E6CAE969CC}" srcOrd="2" destOrd="0" parTransId="{B8607A3D-F578-4584-B904-2F02DB03328E}" sibTransId="{61956B39-1068-44F2-95F2-9059CB7AD9F2}"/>
    <dgm:cxn modelId="{049BE245-6DF4-425F-AC98-8697F33DCC69}" type="presOf" srcId="{A0734C4D-2156-4D93-85A5-2D8D00170560}" destId="{C72C1C68-7B3F-4747-A2A2-9C90E30D0D1C}" srcOrd="1" destOrd="0" presId="urn:microsoft.com/office/officeart/2005/8/layout/hProcess7"/>
    <dgm:cxn modelId="{B4429103-BF90-4F7D-B9AC-8C8F155259B4}" type="presOf" srcId="{E61F4ACD-6BFC-4A44-AAD8-FE3D26F959FA}" destId="{B8FD4343-B490-425D-B963-3216DFAD0493}" srcOrd="0" destOrd="0" presId="urn:microsoft.com/office/officeart/2005/8/layout/hProcess7"/>
    <dgm:cxn modelId="{D7D0D8F6-6921-477F-92A0-B1A1AD5BB751}" type="presOf" srcId="{FC9FAA73-C444-4079-978D-5A6A5B4136C1}" destId="{1A3D890E-07EC-447A-B67E-FA8558195CF2}" srcOrd="0" destOrd="0" presId="urn:microsoft.com/office/officeart/2005/8/layout/hProcess7"/>
    <dgm:cxn modelId="{3B8C9446-A15D-433C-A49F-10AD9DB1102A}" type="presOf" srcId="{A0734C4D-2156-4D93-85A5-2D8D00170560}" destId="{147C4D6E-A3EF-451D-92BD-CE84689AF037}" srcOrd="0" destOrd="0" presId="urn:microsoft.com/office/officeart/2005/8/layout/hProcess7"/>
    <dgm:cxn modelId="{3DC922D1-B910-414F-BDFE-F07B50033095}" type="presOf" srcId="{687A8D4A-F229-4F93-AE06-41219B9ED9CD}" destId="{7DA037AB-BAD3-4005-883A-EF6E50C5E567}" srcOrd="0" destOrd="0" presId="urn:microsoft.com/office/officeart/2005/8/layout/hProcess7"/>
    <dgm:cxn modelId="{42B85FBE-D122-4289-8677-E0E61E995B33}" type="presOf" srcId="{56A7C7A0-3741-4971-9FA3-4999CEBDA761}" destId="{63989553-C1A7-4B4A-88EC-2DB622FBAE3C}" srcOrd="0" destOrd="0" presId="urn:microsoft.com/office/officeart/2005/8/layout/hProcess7"/>
    <dgm:cxn modelId="{8C80F60B-5DB1-4801-9D17-230BE93ED1A0}" srcId="{A399C1BB-371E-4773-BA00-FCF2B0FBE50D}" destId="{56A7C7A0-3741-4971-9FA3-4999CEBDA761}" srcOrd="0" destOrd="0" parTransId="{1B08C758-D20E-408D-953B-2A8BE2174180}" sibTransId="{9E81E275-D92C-4880-B143-E99361701B62}"/>
    <dgm:cxn modelId="{57D288BA-7F5A-4289-BFC1-269E6387A331}" type="presOf" srcId="{FC9FAA73-C444-4079-978D-5A6A5B4136C1}" destId="{DA2AF8E9-7408-42C4-9624-5D0D0BBA8EB3}" srcOrd="1" destOrd="0" presId="urn:microsoft.com/office/officeart/2005/8/layout/hProcess7"/>
    <dgm:cxn modelId="{1C9EDC54-4E91-4629-BB9A-90EE7310B0B7}" srcId="{E61F4ACD-6BFC-4A44-AAD8-FE3D26F959FA}" destId="{A0734C4D-2156-4D93-85A5-2D8D00170560}" srcOrd="2" destOrd="0" parTransId="{A5FC2B1E-94D0-44C6-813B-3D7270F37CFA}" sibTransId="{3A879186-D27A-47E3-84DD-EC236FFEC2A1}"/>
    <dgm:cxn modelId="{6BD91665-ABB9-436D-98EE-01CBA6295560}" type="presParOf" srcId="{B8FD4343-B490-425D-B963-3216DFAD0493}" destId="{CE466F0D-30D9-4387-9AD0-C5B28EA11D66}" srcOrd="0" destOrd="0" presId="urn:microsoft.com/office/officeart/2005/8/layout/hProcess7"/>
    <dgm:cxn modelId="{50E6F7F9-35AC-4078-88D9-055FABBDBC81}" type="presParOf" srcId="{CE466F0D-30D9-4387-9AD0-C5B28EA11D66}" destId="{1A3D890E-07EC-447A-B67E-FA8558195CF2}" srcOrd="0" destOrd="0" presId="urn:microsoft.com/office/officeart/2005/8/layout/hProcess7"/>
    <dgm:cxn modelId="{35B37043-0D17-4A55-91E0-E25B099C212D}" type="presParOf" srcId="{CE466F0D-30D9-4387-9AD0-C5B28EA11D66}" destId="{DA2AF8E9-7408-42C4-9624-5D0D0BBA8EB3}" srcOrd="1" destOrd="0" presId="urn:microsoft.com/office/officeart/2005/8/layout/hProcess7"/>
    <dgm:cxn modelId="{13489E69-DF76-43AB-90D1-BADB650EC708}" type="presParOf" srcId="{CE466F0D-30D9-4387-9AD0-C5B28EA11D66}" destId="{7B2DCFC9-4CE4-4FFB-B41E-7E809681EA5A}" srcOrd="2" destOrd="0" presId="urn:microsoft.com/office/officeart/2005/8/layout/hProcess7"/>
    <dgm:cxn modelId="{E68C3E4D-B395-4EAA-9D1F-524F31A816B5}" type="presParOf" srcId="{B8FD4343-B490-425D-B963-3216DFAD0493}" destId="{4C205830-48F1-4013-9D72-797BA537680F}" srcOrd="1" destOrd="0" presId="urn:microsoft.com/office/officeart/2005/8/layout/hProcess7"/>
    <dgm:cxn modelId="{4FE1ACC5-BF0E-4D6B-81C5-C1642D4734A4}" type="presParOf" srcId="{B8FD4343-B490-425D-B963-3216DFAD0493}" destId="{521CD3D3-FBA8-40F8-9E95-8485D0CEE52D}" srcOrd="2" destOrd="0" presId="urn:microsoft.com/office/officeart/2005/8/layout/hProcess7"/>
    <dgm:cxn modelId="{BD0D6646-0279-45BA-A345-070877511C34}" type="presParOf" srcId="{521CD3D3-FBA8-40F8-9E95-8485D0CEE52D}" destId="{4C56F761-5825-43F8-B6B0-68A9A992F134}" srcOrd="0" destOrd="0" presId="urn:microsoft.com/office/officeart/2005/8/layout/hProcess7"/>
    <dgm:cxn modelId="{6603D991-511C-47BA-8A76-095A2FCA91B0}" type="presParOf" srcId="{521CD3D3-FBA8-40F8-9E95-8485D0CEE52D}" destId="{6F5DCB50-554B-41B9-A62E-FC6E22FA9F19}" srcOrd="1" destOrd="0" presId="urn:microsoft.com/office/officeart/2005/8/layout/hProcess7"/>
    <dgm:cxn modelId="{B7C70DB3-27F9-4A80-9318-EB39EDA4D6D1}" type="presParOf" srcId="{521CD3D3-FBA8-40F8-9E95-8485D0CEE52D}" destId="{8AED6DDB-60E0-4BAC-A901-98B9F1A6A8A4}" srcOrd="2" destOrd="0" presId="urn:microsoft.com/office/officeart/2005/8/layout/hProcess7"/>
    <dgm:cxn modelId="{017FB993-C105-4C7A-828D-73E99A234675}" type="presParOf" srcId="{B8FD4343-B490-425D-B963-3216DFAD0493}" destId="{D99FFC67-2656-4D53-84A2-304A4890AE1A}" srcOrd="3" destOrd="0" presId="urn:microsoft.com/office/officeart/2005/8/layout/hProcess7"/>
    <dgm:cxn modelId="{60145852-180D-43C7-A143-26FDB171D3D8}" type="presParOf" srcId="{B8FD4343-B490-425D-B963-3216DFAD0493}" destId="{26015E93-F0A4-4E98-A888-D2BAB2E8A33B}" srcOrd="4" destOrd="0" presId="urn:microsoft.com/office/officeart/2005/8/layout/hProcess7"/>
    <dgm:cxn modelId="{E331C08A-EA34-443B-9840-CB7675B99CE2}" type="presParOf" srcId="{26015E93-F0A4-4E98-A888-D2BAB2E8A33B}" destId="{CF2BEEB3-8C4C-40D4-99C3-85E48C9B53AC}" srcOrd="0" destOrd="0" presId="urn:microsoft.com/office/officeart/2005/8/layout/hProcess7"/>
    <dgm:cxn modelId="{B098B023-57CF-4C44-8EFF-36776F03AB29}" type="presParOf" srcId="{26015E93-F0A4-4E98-A888-D2BAB2E8A33B}" destId="{C0F6F66A-F0F0-426D-823F-7E2B72216A8E}" srcOrd="1" destOrd="0" presId="urn:microsoft.com/office/officeart/2005/8/layout/hProcess7"/>
    <dgm:cxn modelId="{68DBA7B7-E000-4BB1-9C00-B92A74288AC1}" type="presParOf" srcId="{26015E93-F0A4-4E98-A888-D2BAB2E8A33B}" destId="{63989553-C1A7-4B4A-88EC-2DB622FBAE3C}" srcOrd="2" destOrd="0" presId="urn:microsoft.com/office/officeart/2005/8/layout/hProcess7"/>
    <dgm:cxn modelId="{D65F2292-732A-4A1B-B938-090B08BD4924}" type="presParOf" srcId="{B8FD4343-B490-425D-B963-3216DFAD0493}" destId="{CDF456FE-10CD-4183-984A-53E313781F95}" srcOrd="5" destOrd="0" presId="urn:microsoft.com/office/officeart/2005/8/layout/hProcess7"/>
    <dgm:cxn modelId="{9C641129-0CEC-4D8A-9B64-68771077E745}" type="presParOf" srcId="{B8FD4343-B490-425D-B963-3216DFAD0493}" destId="{8E362729-A8AF-41B9-9958-9436FCB2F07D}" srcOrd="6" destOrd="0" presId="urn:microsoft.com/office/officeart/2005/8/layout/hProcess7"/>
    <dgm:cxn modelId="{808EE63C-3F2C-4889-BD9E-C8B27B2C1DCC}" type="presParOf" srcId="{8E362729-A8AF-41B9-9958-9436FCB2F07D}" destId="{6432C6A4-227F-4D97-8DED-C5B20F58E396}" srcOrd="0" destOrd="0" presId="urn:microsoft.com/office/officeart/2005/8/layout/hProcess7"/>
    <dgm:cxn modelId="{E3D3B9A8-1461-4AFE-905E-FCDB3FD25F57}" type="presParOf" srcId="{8E362729-A8AF-41B9-9958-9436FCB2F07D}" destId="{646C354A-574F-4702-88DA-B4F42F077379}" srcOrd="1" destOrd="0" presId="urn:microsoft.com/office/officeart/2005/8/layout/hProcess7"/>
    <dgm:cxn modelId="{5669A20D-A96E-4241-ADBC-0FE71A39E9F9}" type="presParOf" srcId="{8E362729-A8AF-41B9-9958-9436FCB2F07D}" destId="{7A01484C-1AAD-4FA6-BFB8-1E3A2097AD22}" srcOrd="2" destOrd="0" presId="urn:microsoft.com/office/officeart/2005/8/layout/hProcess7"/>
    <dgm:cxn modelId="{2F8C2BE2-C467-4500-ADA0-CE31CED12DF1}" type="presParOf" srcId="{B8FD4343-B490-425D-B963-3216DFAD0493}" destId="{7E797398-90D9-45C1-85C9-3F62A4D6EF51}" srcOrd="7" destOrd="0" presId="urn:microsoft.com/office/officeart/2005/8/layout/hProcess7"/>
    <dgm:cxn modelId="{7239CE75-C61B-4BAA-9B83-9B541537D37F}" type="presParOf" srcId="{B8FD4343-B490-425D-B963-3216DFAD0493}" destId="{C767A5A9-2039-40B8-A675-C1BF920CB8EA}" srcOrd="8" destOrd="0" presId="urn:microsoft.com/office/officeart/2005/8/layout/hProcess7"/>
    <dgm:cxn modelId="{1B40160B-C998-46F4-B3E1-1A2CC637817D}" type="presParOf" srcId="{C767A5A9-2039-40B8-A675-C1BF920CB8EA}" destId="{147C4D6E-A3EF-451D-92BD-CE84689AF037}" srcOrd="0" destOrd="0" presId="urn:microsoft.com/office/officeart/2005/8/layout/hProcess7"/>
    <dgm:cxn modelId="{0EA84B6E-DFC1-44AA-A3DF-34828F568EE9}" type="presParOf" srcId="{C767A5A9-2039-40B8-A675-C1BF920CB8EA}" destId="{C72C1C68-7B3F-4747-A2A2-9C90E30D0D1C}" srcOrd="1" destOrd="0" presId="urn:microsoft.com/office/officeart/2005/8/layout/hProcess7"/>
    <dgm:cxn modelId="{3C24B16F-72E6-49F0-822D-CE558AE27AD9}" type="presParOf" srcId="{C767A5A9-2039-40B8-A675-C1BF920CB8EA}" destId="{7DA037AB-BAD3-4005-883A-EF6E50C5E567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D890E-07EC-447A-B67E-FA8558195CF2}">
      <dsp:nvSpPr>
        <dsp:cNvPr id="0" name=""/>
        <dsp:cNvSpPr/>
      </dsp:nvSpPr>
      <dsp:spPr>
        <a:xfrm>
          <a:off x="0" y="649843"/>
          <a:ext cx="3441303" cy="412956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Нарушение</a:t>
          </a:r>
          <a:endParaRPr lang="ru-RU" sz="28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6200000">
        <a:off x="-1348990" y="1998833"/>
        <a:ext cx="3386242" cy="688260"/>
      </dsp:txXfrm>
    </dsp:sp>
    <dsp:sp modelId="{7B2DCFC9-4CE4-4FFB-B41E-7E809681EA5A}">
      <dsp:nvSpPr>
        <dsp:cNvPr id="0" name=""/>
        <dsp:cNvSpPr/>
      </dsp:nvSpPr>
      <dsp:spPr>
        <a:xfrm>
          <a:off x="688260" y="649843"/>
          <a:ext cx="2563770" cy="412956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Протокол  об административном правонарушении по  ч.4 ст.9.1 КоАП РФ</a:t>
          </a:r>
          <a:endParaRPr lang="ru-RU" sz="28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88260" y="649843"/>
        <a:ext cx="2563770" cy="4129563"/>
      </dsp:txXfrm>
    </dsp:sp>
    <dsp:sp modelId="{CF2BEEB3-8C4C-40D4-99C3-85E48C9B53AC}">
      <dsp:nvSpPr>
        <dsp:cNvPr id="0" name=""/>
        <dsp:cNvSpPr/>
      </dsp:nvSpPr>
      <dsp:spPr>
        <a:xfrm>
          <a:off x="3544997" y="649843"/>
          <a:ext cx="3441303" cy="412956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Постановление</a:t>
          </a:r>
          <a:endParaRPr lang="ru-RU" sz="28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6200000">
        <a:off x="2196006" y="1998833"/>
        <a:ext cx="3386242" cy="688260"/>
      </dsp:txXfrm>
    </dsp:sp>
    <dsp:sp modelId="{6F5DCB50-554B-41B9-A62E-FC6E22FA9F19}">
      <dsp:nvSpPr>
        <dsp:cNvPr id="0" name=""/>
        <dsp:cNvSpPr/>
      </dsp:nvSpPr>
      <dsp:spPr>
        <a:xfrm rot="5400000">
          <a:off x="3161861" y="761828"/>
          <a:ext cx="607183" cy="51619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89553-C1A7-4B4A-88EC-2DB622FBAE3C}">
      <dsp:nvSpPr>
        <dsp:cNvPr id="0" name=""/>
        <dsp:cNvSpPr/>
      </dsp:nvSpPr>
      <dsp:spPr>
        <a:xfrm>
          <a:off x="4233258" y="649843"/>
          <a:ext cx="2563770" cy="412956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руководителем Управления, </a:t>
          </a:r>
          <a:endParaRPr lang="ru-RU" sz="28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его заместителем,</a:t>
          </a:r>
          <a:endParaRPr lang="ru-RU" sz="28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судом</a:t>
          </a:r>
          <a:endParaRPr lang="ru-RU" sz="28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233258" y="649843"/>
        <a:ext cx="2563770" cy="4129563"/>
      </dsp:txXfrm>
    </dsp:sp>
    <dsp:sp modelId="{147C4D6E-A3EF-451D-92BD-CE84689AF037}">
      <dsp:nvSpPr>
        <dsp:cNvPr id="0" name=""/>
        <dsp:cNvSpPr/>
      </dsp:nvSpPr>
      <dsp:spPr>
        <a:xfrm>
          <a:off x="7124297" y="649843"/>
          <a:ext cx="3441303" cy="412956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Принимается решение     </a:t>
          </a:r>
          <a:endParaRPr lang="ru-RU" sz="2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6200000">
        <a:off x="5775306" y="1998833"/>
        <a:ext cx="3386242" cy="688260"/>
      </dsp:txXfrm>
    </dsp:sp>
    <dsp:sp modelId="{646C354A-574F-4702-88DA-B4F42F077379}">
      <dsp:nvSpPr>
        <dsp:cNvPr id="0" name=""/>
        <dsp:cNvSpPr/>
      </dsp:nvSpPr>
      <dsp:spPr>
        <a:xfrm rot="5400000">
          <a:off x="6752187" y="747540"/>
          <a:ext cx="607183" cy="51619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037AB-BAD3-4005-883A-EF6E50C5E567}">
      <dsp:nvSpPr>
        <dsp:cNvPr id="0" name=""/>
        <dsp:cNvSpPr/>
      </dsp:nvSpPr>
      <dsp:spPr>
        <a:xfrm>
          <a:off x="7812557" y="649843"/>
          <a:ext cx="2563770" cy="412956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О прекращении действия аттестации (квалификационного удостоверения)</a:t>
          </a:r>
          <a:endParaRPr lang="ru-RU" sz="28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812557" y="649843"/>
        <a:ext cx="2563770" cy="4129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52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28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207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144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554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58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73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09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8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66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48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50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49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2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679F9-9F2C-4586-B9D2-A115159CE07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4E8625-9746-4D67-A10A-AF1821BC0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77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986" y="0"/>
            <a:ext cx="971590" cy="1198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71265" y="5921019"/>
            <a:ext cx="9800648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algn="ctr"/>
            <a:r>
              <a:rPr lang="ru-RU" sz="2000" dirty="0">
                <a:latin typeface="Calibri" panose="020F0502020204030204" pitchFamily="34" charset="0"/>
                <a:cs typeface="Arial" panose="020B0604020202020204" pitchFamily="34" charset="0"/>
              </a:rPr>
              <a:t>ноябрь 2022 </a:t>
            </a:r>
            <a:r>
              <a:rPr lang="ru-RU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года</a:t>
            </a:r>
          </a:p>
          <a:p>
            <a:pPr algn="ctr"/>
            <a:r>
              <a:rPr lang="ru-RU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г</a:t>
            </a:r>
            <a:r>
              <a:rPr lang="ru-RU" sz="2000" dirty="0">
                <a:latin typeface="Calibri" panose="020F0502020204030204" pitchFamily="34" charset="0"/>
                <a:cs typeface="Arial" panose="020B0604020202020204" pitchFamily="34" charset="0"/>
              </a:rPr>
              <a:t>. Казань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9213" y="246102"/>
            <a:ext cx="10477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Calibri" panose="020F0502020204030204" pitchFamily="34" charset="0"/>
                <a:cs typeface="Arial" panose="020B0604020202020204" pitchFamily="34" charset="0"/>
              </a:rPr>
              <a:t>Федеральная служба по экологическому</a:t>
            </a:r>
            <a:r>
              <a:rPr lang="ru-RU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ru-RU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latin typeface="Calibri" panose="020F0502020204030204" pitchFamily="34" charset="0"/>
                <a:cs typeface="Arial" panose="020B0604020202020204" pitchFamily="34" charset="0"/>
              </a:rPr>
              <a:t>технологическому и атомному надзору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21950" y="4823345"/>
            <a:ext cx="10099278" cy="1467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Начальник </a:t>
            </a:r>
            <a:r>
              <a:rPr lang="ru-RU" sz="2000" dirty="0">
                <a:latin typeface="Calibri" panose="020F0502020204030204" pitchFamily="34" charset="0"/>
                <a:cs typeface="Arial" panose="020B0604020202020204" pitchFamily="34" charset="0"/>
              </a:rPr>
              <a:t>отдела предоставления государственных услуг, планирования и отчетности </a:t>
            </a:r>
          </a:p>
          <a:p>
            <a:pPr algn="ctr"/>
            <a:r>
              <a:rPr lang="ru-RU" sz="2000" dirty="0">
                <a:latin typeface="Calibri" panose="020F0502020204030204" pitchFamily="34" charset="0"/>
                <a:cs typeface="Arial" panose="020B0604020202020204" pitchFamily="34" charset="0"/>
              </a:rPr>
              <a:t>Приволжского управления </a:t>
            </a:r>
            <a:r>
              <a:rPr lang="ru-RU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Ростехнадзора </a:t>
            </a:r>
          </a:p>
          <a:p>
            <a:pPr algn="ctr"/>
            <a:r>
              <a:rPr lang="ru-RU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Измайлова Зульфия Наилевна</a:t>
            </a:r>
            <a:endParaRPr lang="ru-RU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ru-RU" sz="2933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9213" y="2296189"/>
            <a:ext cx="101727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Изменения, касающиеся ведения реестра заключений экспертиз промышленной безопасности</a:t>
            </a:r>
            <a:r>
              <a:rPr lang="ru-RU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ru-RU" sz="40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21043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859" y="595312"/>
            <a:ext cx="10352616" cy="11191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ведении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реестра заключений экспертизы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промышленной безопасности руководствуемся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634" y="2132014"/>
            <a:ext cx="9866841" cy="4183061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Федеральный закон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21 июля 1997 г. № 116-ФЗ «О промышленной безопасности опасных производственных объектов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Федеральные нормы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правила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области промышленной безопасности «Правила проведения экспертизы промышленной безопасности», утверждённых приказом Ростехнадзора от 20 октября 2020 г. № 420 </a:t>
            </a:r>
            <a:endParaRPr lang="ru-RU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Административный регламент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Федеральной службы по экологическому, технологическому и атомному надзору по предоставлению государственной услуги по ведению реестра заключений экспертизы промышленной безопасности», утверждённым приказом Ростехнадзора от 8 апреля 2019 г. № 141»</a:t>
            </a:r>
          </a:p>
        </p:txBody>
      </p:sp>
    </p:spTree>
    <p:extLst>
      <p:ext uri="{BB962C8B-B14F-4D97-AF65-F5344CB8AC3E}">
        <p14:creationId xmlns:p14="http://schemas.microsoft.com/office/powerpoint/2010/main" val="258200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266891" cy="10620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Сравнительный анализ ведения реестра ЗЭПБ </a:t>
            </a:r>
            <a:b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10 месяцев 2021 и 2022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969926"/>
              </p:ext>
            </p:extLst>
          </p:nvPr>
        </p:nvGraphicFramePr>
        <p:xfrm>
          <a:off x="456141" y="2303463"/>
          <a:ext cx="10709274" cy="2125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9758">
                  <a:extLst>
                    <a:ext uri="{9D8B030D-6E8A-4147-A177-3AD203B41FA5}">
                      <a16:colId xmlns:a16="http://schemas.microsoft.com/office/drawing/2014/main" val="81876880"/>
                    </a:ext>
                  </a:extLst>
                </a:gridCol>
                <a:gridCol w="3569758">
                  <a:extLst>
                    <a:ext uri="{9D8B030D-6E8A-4147-A177-3AD203B41FA5}">
                      <a16:colId xmlns:a16="http://schemas.microsoft.com/office/drawing/2014/main" val="1608858248"/>
                    </a:ext>
                  </a:extLst>
                </a:gridCol>
                <a:gridCol w="3569758">
                  <a:extLst>
                    <a:ext uri="{9D8B030D-6E8A-4147-A177-3AD203B41FA5}">
                      <a16:colId xmlns:a16="http://schemas.microsoft.com/office/drawing/2014/main" val="2523268493"/>
                    </a:ext>
                  </a:extLst>
                </a:gridCol>
              </a:tblGrid>
              <a:tr h="55594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ЗЭПБ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месяцев 2021 года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месяцев 2022 года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142831"/>
                  </a:ext>
                </a:extLst>
              </a:tr>
              <a:tr h="10137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 бумажном носителе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19 645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30 754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611389"/>
                  </a:ext>
                </a:extLst>
              </a:tr>
              <a:tr h="55594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 ЕПГУ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12 930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820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336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22" y="609600"/>
            <a:ext cx="8238066" cy="12620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Частые замечания при получении государственной услуги по регистрации ЗЭПБ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71663"/>
            <a:ext cx="9995430" cy="451485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неверно указано наименование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ОПО,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или его номер (указывается согласно свидетельству о регистрации ОПО); </a:t>
            </a:r>
          </a:p>
          <a:p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момент утверждения ЗЭПБ истек срок действия аттестации эксперта;</a:t>
            </a:r>
          </a:p>
          <a:p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несоответствие области аттестации эксперта или его категории объекту экспертизы; </a:t>
            </a:r>
          </a:p>
          <a:p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несоответствия в объекте экспертизы, указанного в заявлении и в приложенном ЗЭПБ.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отсутствие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доверенности на представителя заявителя </a:t>
            </a:r>
            <a:endParaRPr lang="ru-RU" sz="2400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отсутствие доверенности на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право сдачи заявительных документов третьим лицом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62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83" y="371475"/>
            <a:ext cx="11009841" cy="15017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пункт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Правил проведения экспертизы промышленной безопасности», утверждённых приказом Ростехнадзора от 20 октября 2020 г. №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420 предусматривает выводы: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1138429" cy="455453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объект экспертизы </a:t>
            </a: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соответствует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требованиям промышленной безопасности и может быть применен при эксплуатации опасного производственного объекта;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объект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экспертизы </a:t>
            </a: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в полной мере соответствует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требованиям промышленной безопасности и может быть применен при условии внесения соответствующих изменений в документацию или выполнения соответствующих мероприятий в отношении технических устройств либо зданий и сооружений (в заключении указываются изменения, после внесения которых документация будет соответствовать требованиям промышленной безопасности, либо мероприятия (в том числе мероприятия, компенсирующие несоответствия), после проведения которых или при выполнении которых в процессе применения техническое устройство, здания, сооружения будут соответствовать требованиям промышленной безопасности);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объект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экспертизы </a:t>
            </a: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соответствует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требованиям промышленной безопасности и не может быть применен при эксплуатации опасного производственного объекта.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2830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718" y="981076"/>
            <a:ext cx="11081279" cy="23764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1 марта 2023 года</a:t>
            </a:r>
            <a:r>
              <a:rPr lang="ru-RU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вступает в силу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Приказ Ростехнадзора от 13.04.2022 № 120 «О внесении изменений в федеральные нормы и правила в области промышленной безопасности «Правила проведения экспертизы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промышленной безопасности», утвержденные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приказом Федеральная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служба по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экологическому, технологическому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атомному 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надзору от 20 октября 2020 №420 предусматривающий выводы: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1" y="3986212"/>
            <a:ext cx="11081279" cy="128587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объект экспертизы </a:t>
            </a:r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соответствует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требованиям промышленной безопасности;</a:t>
            </a:r>
          </a:p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объект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экспертизы </a:t>
            </a: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</a:t>
            </a:r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соответствует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требованиям промышленной безопасности.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20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284" y="1266826"/>
            <a:ext cx="8596668" cy="71913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заведомо </a:t>
            </a:r>
            <a:r>
              <a:rPr lang="ru-RU" dirty="0">
                <a:solidFill>
                  <a:schemeClr val="tx1"/>
                </a:solidFill>
              </a:rPr>
              <a:t>ложное ЗЭПБ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4496" y="2343152"/>
            <a:ext cx="10309754" cy="318611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заключение, подготовленное без проведения указанной экспертизы или после ее проведения, но явно противоречащее содержанию материалов, предоставленных эксперту или экспертам в области промышленной безопасности и рассмотренных в ходе проведения ЭПБ, или фактическому состоянию технических устройств, применяемых на ОПО, зданий и сооружений на ОПО, являвшихся объектами ЭПБ.</a:t>
            </a:r>
          </a:p>
        </p:txBody>
      </p:sp>
    </p:spTree>
    <p:extLst>
      <p:ext uri="{BB962C8B-B14F-4D97-AF65-F5344CB8AC3E}">
        <p14:creationId xmlns:p14="http://schemas.microsoft.com/office/powerpoint/2010/main" val="322640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71" y="581024"/>
            <a:ext cx="10424054" cy="1133475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выявлении признаков дачи заведомо ложного ЗЭПБ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211262"/>
              </p:ext>
            </p:extLst>
          </p:nvPr>
        </p:nvGraphicFramePr>
        <p:xfrm>
          <a:off x="677863" y="1428750"/>
          <a:ext cx="10566400" cy="542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910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Picture 41" descr="Picture 4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" y="57149"/>
            <a:ext cx="903421" cy="1114425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Rectangle 1"/>
          <p:cNvSpPr txBox="1"/>
          <p:nvPr/>
        </p:nvSpPr>
        <p:spPr>
          <a:xfrm>
            <a:off x="2381223" y="3463781"/>
            <a:ext cx="923931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rIns="60959" anchor="ctr">
            <a:spAutoFit/>
          </a:bodyPr>
          <a:lstStyle>
            <a:lvl1pPr algn="just"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sz="2400"/>
              <a:t>	</a:t>
            </a:r>
          </a:p>
        </p:txBody>
      </p:sp>
      <p:sp>
        <p:nvSpPr>
          <p:cNvPr id="214" name="Заголовок 6"/>
          <p:cNvSpPr txBox="1">
            <a:spLocks noGrp="1"/>
          </p:cNvSpPr>
          <p:nvPr>
            <p:ph type="title"/>
          </p:nvPr>
        </p:nvSpPr>
        <p:spPr>
          <a:xfrm>
            <a:off x="1362044" y="2630191"/>
            <a:ext cx="9997443" cy="212884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Спасибо</a:t>
            </a:r>
            <a:r>
              <a:rPr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sz="4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внимание</a:t>
            </a:r>
            <a:r>
              <a:rPr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0855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539</Words>
  <Application>Microsoft Office PowerPoint</Application>
  <PresentationFormat>Широкоэкранный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При ведении реестра заключений экспертизы промышленной безопасности руководствуемся</vt:lpstr>
      <vt:lpstr>Сравнительный анализ ведения реестра ЗЭПБ  за 10 месяцев 2021 и 2022</vt:lpstr>
      <vt:lpstr>Частые замечания при получении государственной услуги по регистрации ЗЭПБ</vt:lpstr>
      <vt:lpstr>пункт 35 Правил проведения экспертизы промышленной безопасности», утверждённых приказом Ростехнадзора от 20 октября 2020 г. № 420 предусматривает выводы:</vt:lpstr>
      <vt:lpstr>с 1 марта 2023 года вступает в силу  Приказ Ростехнадзора от 13.04.2022 № 120 «О внесении изменений в федеральные нормы и правила в области промышленной безопасности «Правила проведения экспертизы промышленной безопасности», утвержденные приказом Федеральная служба по экологическому, технологическому и атомному надзору от 20 октября 2020 №420 предусматривающий выводы:</vt:lpstr>
      <vt:lpstr>заведомо ложное ЗЭПБ</vt:lpstr>
      <vt:lpstr>При выявлении признаков дачи заведомо ложного ЗЭПБ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Измайлова Зульфия Наилевна</dc:creator>
  <cp:lastModifiedBy>Приемная Петрова</cp:lastModifiedBy>
  <cp:revision>15</cp:revision>
  <dcterms:created xsi:type="dcterms:W3CDTF">2022-11-30T06:00:05Z</dcterms:created>
  <dcterms:modified xsi:type="dcterms:W3CDTF">2022-11-30T08:27:15Z</dcterms:modified>
</cp:coreProperties>
</file>