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385" r:id="rId2"/>
    <p:sldId id="297" r:id="rId3"/>
    <p:sldId id="303" r:id="rId4"/>
    <p:sldId id="377" r:id="rId5"/>
    <p:sldId id="374" r:id="rId6"/>
    <p:sldId id="379" r:id="rId7"/>
    <p:sldId id="383" r:id="rId8"/>
    <p:sldId id="381" r:id="rId9"/>
    <p:sldId id="382" r:id="rId10"/>
    <p:sldId id="380" r:id="rId11"/>
    <p:sldId id="386" r:id="rId12"/>
    <p:sldId id="387" r:id="rId13"/>
    <p:sldId id="352" r:id="rId14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CF5"/>
    <a:srgbClr val="3891A7"/>
    <a:srgbClr val="CEDCE1"/>
    <a:srgbClr val="FF7575"/>
    <a:srgbClr val="7EC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4" autoAdjust="0"/>
  </p:normalViewPr>
  <p:slideViewPr>
    <p:cSldViewPr>
      <p:cViewPr varScale="1">
        <p:scale>
          <a:sx n="138" d="100"/>
          <a:sy n="138" d="100"/>
        </p:scale>
        <p:origin x="83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A3F9CF-318E-46F6-9ED9-64BB30DC6D5F}" type="datetimeFigureOut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D0692-57CB-4D0D-ADA3-FC207732B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604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008063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8DFAB7-6A78-4B83-8633-9673F9AD6CFF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EC868C-BA72-4BF8-A043-759A09159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DC8CF-1311-44E1-A597-5364F153E113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8518-61B5-4C91-B2F9-9E4F49D80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8737-03CC-4B9C-BEC2-05C9949DD9AB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5839-2265-4CA3-92F5-44C459ECD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255C9-40AE-494F-8257-5DFA67B76956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C594-2368-4BC3-84E0-35AAB0EB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058988"/>
            <a:ext cx="63500" cy="4921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E48E7-AF3B-4521-A074-A1C5111B28A5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84FEA7-C5EE-46C6-8016-AEF3AA447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D886-1E07-4C1B-AFF8-4E45A1B55C19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763F-F55E-4C5C-9E01-7CD60BCC2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EF3DA-916C-48D0-8469-A324B74AC9A3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8F6AC4-0CC7-4A08-8F02-6DB4B1696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0EED-B29B-412A-A3B1-BF76BD9366C8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4050-0906-4DF0-9C04-612FE3E70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2BE392-719C-4796-9B14-0431E08DAA1A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F4B6F9-768F-4CF2-A9BE-3A56A8F77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B33E2F-DAEE-47B7-B3F7-46827421C5DB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74E430-7D65-4EA6-B150-5ABAABA24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715963"/>
            <a:ext cx="685800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703263"/>
            <a:ext cx="649288" cy="1524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1BA32-D0ED-4ED7-BA05-540B935FFBEA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AA7372-FDE6-4CB5-8900-DAE88F12A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611188"/>
            <a:ext cx="1638300" cy="1228726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15875"/>
            <a:ext cx="1703388" cy="12763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06375"/>
            <a:ext cx="749935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085850"/>
            <a:ext cx="74993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3"/>
            <a:ext cx="2133600" cy="357187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16F270F-9CB4-48A6-8CFC-C819A86FF4BD}" type="datetime1">
              <a:rPr lang="ru-RU"/>
              <a:pPr>
                <a:defRPr/>
              </a:pPr>
              <a:t>30.11.2022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3"/>
            <a:ext cx="2895600" cy="357187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4729163"/>
            <a:ext cx="457200" cy="357187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CF3C48-0A9C-48C7-88AC-3DB2FEAEC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5" r:id="rId2"/>
    <p:sldLayoutId id="2147483771" r:id="rId3"/>
    <p:sldLayoutId id="2147483766" r:id="rId4"/>
    <p:sldLayoutId id="2147483772" r:id="rId5"/>
    <p:sldLayoutId id="2147483767" r:id="rId6"/>
    <p:sldLayoutId id="2147483773" r:id="rId7"/>
    <p:sldLayoutId id="2147483774" r:id="rId8"/>
    <p:sldLayoutId id="2147483775" r:id="rId9"/>
    <p:sldLayoutId id="2147483768" r:id="rId10"/>
    <p:sldLayoutId id="214748376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Профилактика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 области промышленной безопасности</a:t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9 месяцев 2022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01600"/>
              </p:ext>
            </p:extLst>
          </p:nvPr>
        </p:nvGraphicFramePr>
        <p:xfrm>
          <a:off x="1435100" y="1085850"/>
          <a:ext cx="7499350" cy="3342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41156">
                  <a:extLst>
                    <a:ext uri="{9D8B030D-6E8A-4147-A177-3AD203B41FA5}">
                      <a16:colId xmlns:a16="http://schemas.microsoft.com/office/drawing/2014/main" val="1616606223"/>
                    </a:ext>
                  </a:extLst>
                </a:gridCol>
                <a:gridCol w="2058194">
                  <a:extLst>
                    <a:ext uri="{9D8B030D-6E8A-4147-A177-3AD203B41FA5}">
                      <a16:colId xmlns:a16="http://schemas.microsoft.com/office/drawing/2014/main" val="4033426988"/>
                    </a:ext>
                  </a:extLst>
                </a:gridCol>
              </a:tblGrid>
              <a:tr h="4057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показателя</a:t>
                      </a:r>
                      <a:endParaRPr lang="ru-RU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9 месяцев 2022</a:t>
                      </a:r>
                      <a:endParaRPr lang="ru-RU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518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письменных консультаций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13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онлайн консультаций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5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Опубликовано в сети Интернет обзоров типовых нарушений обязательных требований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913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Проведено публичных мероприятий,</a:t>
                      </a:r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конференций, семинаров, </a:t>
                      </a:r>
                      <a:r>
                        <a:rPr lang="ru-RU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вебинаров</a:t>
                      </a:r>
                      <a:r>
                        <a:rPr lang="ru-R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совещаний и др. по разъяснению обязательных требований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4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Количество публичных обсуждений правоприменительной практики 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9752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C594-2368-4BC3-84E0-35AAB0EBEC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5317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58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79712" y="857238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1247" eaLnBrk="0" hangingPunct="0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Сроки предоставления государственных услуг </a:t>
            </a:r>
            <a:b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</a:br>
            <a:endParaRPr lang="ru-RU" sz="2000" b="1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  <a:sym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10</a:t>
            </a:fld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31894"/>
              </p:ext>
            </p:extLst>
          </p:nvPr>
        </p:nvGraphicFramePr>
        <p:xfrm>
          <a:off x="1571604" y="2000246"/>
          <a:ext cx="7029052" cy="2148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500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2316776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231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851">
                <a:tc>
                  <a:txBody>
                    <a:bodyPr/>
                    <a:lstStyle/>
                    <a:p>
                      <a:pPr marL="0" indent="97200" algn="ctr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Вид </a:t>
                      </a:r>
                      <a:r>
                        <a:rPr kumimoji="0" lang="ru-RU" sz="1800" b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гос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 услуги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 бумажном носителе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 ЕПГУ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445134">
                <a:tc>
                  <a:txBody>
                    <a:bodyPr/>
                    <a:lstStyle/>
                    <a:p>
                      <a:pPr indent="97200" algn="ctr">
                        <a:buFontTx/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Регистрация ЗЭПБ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5 - рабочих дней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 – рабочих дня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Регистрация ОПО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–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– рабочих дней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5 - рабочих дней для ОПО с ПС,</a:t>
                      </a:r>
                      <a:r>
                        <a:rPr kumimoji="0" lang="ru-RU" sz="18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 и БУР уст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Аттестация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– рабочих дней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– рабочих дней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9923"/>
            <a:ext cx="6859488" cy="6456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Calibri" pitchFamily="34" charset="0"/>
                <a:cs typeface="Calibri" pitchFamily="34" charset="0"/>
              </a:rPr>
              <a:t>Частые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нарушения при лицензировании</a:t>
            </a:r>
            <a:endParaRPr lang="ru-RU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059582"/>
            <a:ext cx="7406640" cy="3384376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Отсутствуют или неправильно оформлены:</a:t>
            </a:r>
          </a:p>
          <a:p>
            <a:endParaRPr lang="ru-RU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документы, подтверждающие </a:t>
            </a: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права 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владения объектом по месту осуществления лицензируемого вида деятельности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документы на ввод объекта в эксплуатацию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окументы на соответствие технических устройств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реквизиты аттестации работников и руководителей</a:t>
            </a:r>
          </a:p>
          <a:p>
            <a:endParaRPr lang="ru-RU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84632" indent="-45720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C868C-BA72-4BF8-A043-759A09159F2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6835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3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Calibri" pitchFamily="34" charset="0"/>
                <a:cs typeface="Calibri" pitchFamily="34" charset="0"/>
              </a:rPr>
              <a:t>Практика с ЕПГУ за 9 месяцев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608578"/>
              </p:ext>
            </p:extLst>
          </p:nvPr>
        </p:nvGraphicFramePr>
        <p:xfrm>
          <a:off x="1435100" y="1707654"/>
          <a:ext cx="7313364" cy="20153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7788">
                  <a:extLst>
                    <a:ext uri="{9D8B030D-6E8A-4147-A177-3AD203B41FA5}">
                      <a16:colId xmlns:a16="http://schemas.microsoft.com/office/drawing/2014/main" val="1412390834"/>
                    </a:ext>
                  </a:extLst>
                </a:gridCol>
                <a:gridCol w="2437788">
                  <a:extLst>
                    <a:ext uri="{9D8B030D-6E8A-4147-A177-3AD203B41FA5}">
                      <a16:colId xmlns:a16="http://schemas.microsoft.com/office/drawing/2014/main" val="2192129469"/>
                    </a:ext>
                  </a:extLst>
                </a:gridCol>
                <a:gridCol w="2437788">
                  <a:extLst>
                    <a:ext uri="{9D8B030D-6E8A-4147-A177-3AD203B41FA5}">
                      <a16:colId xmlns:a16="http://schemas.microsoft.com/office/drawing/2014/main" val="2507299120"/>
                    </a:ext>
                  </a:extLst>
                </a:gridCol>
              </a:tblGrid>
              <a:tr h="2946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Вид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гос.услуги</a:t>
                      </a:r>
                      <a:endParaRPr lang="ru-RU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Поступило всего</a:t>
                      </a:r>
                      <a:endParaRPr lang="ru-RU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Поступило по ЕПГУ</a:t>
                      </a:r>
                      <a:endParaRPr lang="ru-RU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32198"/>
                  </a:ext>
                </a:extLst>
              </a:tr>
              <a:tr h="41239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аттестация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13676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82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377116"/>
                  </a:ext>
                </a:extLst>
              </a:tr>
              <a:tr h="41239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лицензирование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417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968484"/>
                  </a:ext>
                </a:extLst>
              </a:tr>
              <a:tr h="41239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ЗЭПБ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27284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12930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61610"/>
                  </a:ext>
                </a:extLst>
              </a:tr>
              <a:tr h="41239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Регистрация ОПО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3338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481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72743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C594-2368-4BC3-84E0-35AAB0EBECF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0878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41" descr="Picture 4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1577137" cy="1945494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Rectangle 1"/>
          <p:cNvSpPr txBox="1"/>
          <p:nvPr/>
        </p:nvSpPr>
        <p:spPr>
          <a:xfrm>
            <a:off x="1785917" y="2596744"/>
            <a:ext cx="6929488" cy="34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just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	</a:t>
            </a:r>
          </a:p>
        </p:txBody>
      </p:sp>
      <p:sp>
        <p:nvSpPr>
          <p:cNvPr id="214" name="Заголовок 6"/>
          <p:cNvSpPr txBox="1">
            <a:spLocks noGrp="1"/>
          </p:cNvSpPr>
          <p:nvPr>
            <p:ph type="title"/>
          </p:nvPr>
        </p:nvSpPr>
        <p:spPr>
          <a:xfrm>
            <a:off x="1428727" y="1928808"/>
            <a:ext cx="7498082" cy="85725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Спасибо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внимание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90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2976" y="4400304"/>
            <a:ext cx="7892380" cy="6429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ноябрь 2022 года</a:t>
            </a:r>
          </a:p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г. Казань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5852" y="71420"/>
            <a:ext cx="7858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Федеральная служба по экологическому, </a:t>
            </a:r>
          </a:p>
          <a:p>
            <a:pPr algn="ctr"/>
            <a:r>
              <a:rPr lang="ru-RU" dirty="0">
                <a:latin typeface="Calibri" panose="020F0502020204030204" pitchFamily="34" charset="0"/>
                <a:cs typeface="Arial" panose="020B0604020202020204" pitchFamily="34" charset="0"/>
              </a:rPr>
              <a:t>технологическому и атомному надзору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717751"/>
            <a:ext cx="81439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mtClean="0">
                <a:latin typeface="Calibri" panose="020F0502020204030204" pitchFamily="34" charset="0"/>
                <a:cs typeface="Arial" panose="020B0604020202020204" pitchFamily="34" charset="0"/>
              </a:rPr>
              <a:t>Заместитель </a:t>
            </a:r>
            <a:r>
              <a:rPr lang="ru-RU" sz="3000" dirty="0">
                <a:latin typeface="Calibri" panose="020F0502020204030204" pitchFamily="34" charset="0"/>
                <a:cs typeface="Arial" panose="020B0604020202020204" pitchFamily="34" charset="0"/>
              </a:rPr>
              <a:t>руководителя </a:t>
            </a:r>
          </a:p>
          <a:p>
            <a:pPr algn="ctr"/>
            <a:r>
              <a:rPr lang="ru-RU" sz="3000" dirty="0">
                <a:latin typeface="Calibri" panose="020F0502020204030204" pitchFamily="34" charset="0"/>
                <a:cs typeface="Arial" panose="020B0604020202020204" pitchFamily="34" charset="0"/>
              </a:rPr>
              <a:t>Приволжского управления Ростехнадзора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Крылова</a:t>
            </a:r>
          </a:p>
          <a:p>
            <a:pPr algn="ctr"/>
            <a:r>
              <a:rPr lang="ru-RU" sz="30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Елена Михайлова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4546" y="3174439"/>
            <a:ext cx="6840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государственных услуг посредством Единого портала государственных услуг</a:t>
            </a:r>
            <a:r>
              <a:rPr lang="ru-R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02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857356" y="1142990"/>
            <a:ext cx="66235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 1 августа 2021 года на территории России проводится эксперимент по оптимизации и автоматизации процессов в сфере разрешительной деятельности через Единый портал государственных услуг.</a:t>
            </a:r>
          </a:p>
          <a:p>
            <a:pPr indent="457200" algn="just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Участниками эксперимента, осуществляющими полномочия по предоставлению разрешений в рамках установленной компетенции, являются: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Ространснадзор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МЧС, Минздрав,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Росздравнадзор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Росаккредитация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Ростехнадзор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ФНС.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3</a:t>
            </a:fld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07704" y="26749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itchFamily="34" charset="0"/>
              </a:rPr>
              <a:t>Доступные государственные услуги по ЕПГУ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4</a:t>
            </a:fld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70816"/>
              </p:ext>
            </p:extLst>
          </p:nvPr>
        </p:nvGraphicFramePr>
        <p:xfrm>
          <a:off x="1705546" y="1071553"/>
          <a:ext cx="7114926" cy="3970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396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3605530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</a:tblGrid>
              <a:tr h="357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Промбезопасность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Энергобезопасность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3204553">
                <a:tc>
                  <a:txBody>
                    <a:bodyPr/>
                    <a:lstStyle/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Лицензирование деятельности по проведению экспертизы промышленной безопасности;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Лицензирование деятельности по производству маркшейдерских работ;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Лицензирование эксплуатации взрывопожароопасных и химически опасных производственных объектов I, II и III классов опасности;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Лицензирование деятельности, связанной </a:t>
                      </a:r>
                      <a:r>
                        <a:rPr lang="ru-RU" sz="1000" b="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обращением взрывчатых материалов промышленного назначения;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Аттестация экспертов в области промышленной безопасности;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Организация проведения аттестации по вопросам промышленной безопасности, по вопросам безопасности гидротехнических сооружений, безопасности в сфере электроэнергетики;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Регистрация опасных производственных объектов в государственном реестре опасных производственных объектов;</a:t>
                      </a:r>
                    </a:p>
                    <a:p>
                      <a:pPr indent="306000" algn="just">
                        <a:buFontTx/>
                        <a:buNone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Ведение реестра заключений экспертизы промышленной безопасности.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000" indent="306000" algn="just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90000" indent="306000" algn="just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Выдача разрешений на допуск в эксплуатацию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энергопринимающих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установок потребителей электрической энергии, объектов по производству электрической энергии, объектов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электросетевого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хозяйства, объектов теплоснабжения и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теплопотребляющих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установок;</a:t>
                      </a:r>
                    </a:p>
                    <a:p>
                      <a:pPr marL="90000" indent="306000" algn="just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Предоставление сведений из государственного реестра </a:t>
                      </a:r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саморегулируемых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организаций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строительства;</a:t>
                      </a:r>
                    </a:p>
                    <a:p>
                      <a:pPr marL="90000" indent="306000" algn="just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Предоставление сведений из Российского регистра гидротехнических сооружений;</a:t>
                      </a:r>
                    </a:p>
                    <a:p>
                      <a:pPr marL="90000" indent="306000" algn="just">
                        <a:spcBef>
                          <a:spcPts val="20"/>
                        </a:spcBef>
                        <a:spcAft>
                          <a:spcPts val="2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Подтверждение готовности работников к выполнению трудовых функций в сфере электроэнергетики.</a:t>
                      </a:r>
                      <a:endParaRPr kumimoji="0" lang="ru-RU" sz="10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79712" y="482625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1247" eaLnBrk="0" hangingPunct="0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Предоставлению государственной услуги по лицензированию отдельных видов деятельности</a:t>
            </a:r>
            <a:b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</a:br>
            <a:endParaRPr lang="ru-RU" sz="2000" b="1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  <a:sym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5</a:t>
            </a:fld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68293"/>
              </p:ext>
            </p:extLst>
          </p:nvPr>
        </p:nvGraphicFramePr>
        <p:xfrm>
          <a:off x="1584723" y="1707654"/>
          <a:ext cx="7029052" cy="2545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500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2316776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231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851">
                <a:tc>
                  <a:txBody>
                    <a:bodyPr/>
                    <a:lstStyle/>
                    <a:p>
                      <a:pPr marL="0" indent="97200" algn="ctr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Вид лицензии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 бумажном носителе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 ЕПГУ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445134">
                <a:tc>
                  <a:txBody>
                    <a:bodyPr/>
                    <a:lstStyle/>
                    <a:p>
                      <a:pPr indent="97200" algn="ctr">
                        <a:buFontTx/>
                        <a:buNone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ВХ</a:t>
                      </a:r>
                    </a:p>
                    <a:p>
                      <a:pPr indent="97200" algn="ctr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 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класс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indent="97200" algn="ctr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II 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класс</a:t>
                      </a:r>
                      <a:endParaRPr lang="en-US" sz="18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indent="97200" algn="ctr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III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класс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10, </a:t>
                      </a:r>
                    </a:p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13, </a:t>
                      </a:r>
                    </a:p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18 –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рабочих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ЭП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-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10 -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10 -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45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 –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рабочих 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672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979712" y="411510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41247" eaLnBrk="0" hangingPunct="0"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b="1" dirty="0" smtClean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Внесение </a:t>
            </a:r>
            <a: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изменений в реестр лицензий, </a:t>
            </a:r>
            <a:r>
              <a:rPr lang="ru-RU" sz="2000" b="1" dirty="0" smtClean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прекращение </a:t>
            </a:r>
            <a: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действия </a:t>
            </a:r>
            <a:r>
              <a:rPr lang="ru-RU" sz="2000" b="1" dirty="0" smtClean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лицензий </a:t>
            </a:r>
            <a:r>
              <a:rPr lang="ru-RU" sz="2000" b="1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  <a:sym typeface="Calibri"/>
              </a:rPr>
              <a:t>отдельных видов деятельности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>
                <a:latin typeface="Calibri" panose="020F0502020204030204" pitchFamily="34" charset="0"/>
              </a:rPr>
              <a:pPr/>
              <a:t>6</a:t>
            </a:fld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94167"/>
              </p:ext>
            </p:extLst>
          </p:nvPr>
        </p:nvGraphicFramePr>
        <p:xfrm>
          <a:off x="1619672" y="1563638"/>
          <a:ext cx="7029052" cy="2962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1924231386"/>
                    </a:ext>
                  </a:extLst>
                </a:gridCol>
                <a:gridCol w="2069070">
                  <a:extLst>
                    <a:ext uri="{9D8B030D-6E8A-4147-A177-3AD203B41FA5}">
                      <a16:colId xmlns:a16="http://schemas.microsoft.com/office/drawing/2014/main" val="1666698921"/>
                    </a:ext>
                  </a:extLst>
                </a:gridCol>
                <a:gridCol w="231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851">
                <a:tc>
                  <a:txBody>
                    <a:bodyPr/>
                    <a:lstStyle/>
                    <a:p>
                      <a:pPr marL="0" indent="97200" algn="ctr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Вид лицензии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 бумажном носителе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По ЕПГУ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anose="02020603050405020304" pitchFamily="18" charset="0"/>
                        <a:cs typeface="Calibri" pitchFamily="34" charset="0"/>
                      </a:endParaRPr>
                    </a:p>
                  </a:txBody>
                  <a:tcPr marL="38310" marR="3831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54554"/>
                  </a:ext>
                </a:extLst>
              </a:tr>
              <a:tr h="984642">
                <a:tc>
                  <a:txBody>
                    <a:bodyPr/>
                    <a:lstStyle/>
                    <a:p>
                      <a:pPr marL="0" marR="0" indent="9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ВХ (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</a:t>
                      </a:r>
                      <a:r>
                        <a:rPr lang="ru-RU" sz="1800" b="1" kern="1200" baseline="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II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</a:t>
                      </a:r>
                      <a:r>
                        <a:rPr lang="en-US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II</a:t>
                      </a: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класс), </a:t>
                      </a: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ЭП, ВМ,</a:t>
                      </a:r>
                    </a:p>
                    <a:p>
                      <a:pPr marL="0" marR="0" indent="9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ПМ</a:t>
                      </a:r>
                      <a:endParaRPr lang="ru-RU" sz="1800" b="1" kern="1200" dirty="0">
                        <a:solidFill>
                          <a:schemeClr val="tx2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30, 45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kumimoji="0" lang="ru-RU" sz="1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10, 13, </a:t>
                      </a:r>
                    </a:p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 –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56161"/>
                  </a:ext>
                </a:extLst>
              </a:tr>
              <a:tr h="278209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Реорганизация, изменение адреса,</a:t>
                      </a:r>
                    </a:p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наименования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 рабочих дней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– рабочих дня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418">
                <a:tc>
                  <a:txBody>
                    <a:bodyPr/>
                    <a:lstStyle/>
                    <a:p>
                      <a:pPr marL="0" marR="0" indent="972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Прекращение </a:t>
                      </a:r>
                      <a:r>
                        <a:rPr kumimoji="0" lang="ru-RU" sz="1800" b="1" kern="120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действия лицензии </a:t>
                      </a:r>
                      <a:endParaRPr kumimoji="0" lang="ru-RU" sz="1800" b="1" kern="1200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 рабочих дней</a:t>
                      </a:r>
                    </a:p>
                    <a:p>
                      <a:pPr marL="0" algn="ctr" rtl="0" eaLnBrk="1" fontAlgn="ctr" latinLnBrk="0" hangingPunct="1"/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– рабочих дня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1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atin typeface="Calibri" pitchFamily="34" charset="0"/>
                <a:cs typeface="Calibri" pitchFamily="34" charset="0"/>
              </a:rPr>
              <a:t>Порядок использования средств дистанционного взаимодействия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085850"/>
            <a:ext cx="7499350" cy="3629040"/>
          </a:xfrm>
        </p:spPr>
        <p:txBody>
          <a:bodyPr/>
          <a:lstStyle/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а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) использования средств дистанционного взаимодействия с возможностью идентификации соискателя лицензии (лицензиата) через федеральную государственную информационную систему;</a:t>
            </a: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б) проведении оценки соответствия соискателя лицензии (лицензиата) лицензионным требованиям в форме выездной оценки с применением средств дистанционного взаимодействия;</a:t>
            </a: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в) ведении фотосъемки и (или) видеозаписи при проведении оценки соответствия лицензионным требованиям в форме выездной оценки с применением средств дистанционного взаимодействия;</a:t>
            </a: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г) обеспечение сохранности информации, полученной посредством фотосъемки и (или) видеозаписи.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C594-2368-4BC3-84E0-35AAB0EBEC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8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1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latin typeface="Calibri" pitchFamily="34" charset="0"/>
                <a:cs typeface="Calibri" pitchFamily="34" charset="0"/>
              </a:rPr>
              <a:t>Системы межведомственного электронного взаимодействия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3025" y="1635646"/>
            <a:ext cx="7499350" cy="2343156"/>
          </a:xfrm>
        </p:spPr>
        <p:txBody>
          <a:bodyPr/>
          <a:lstStyle/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Федеральная государственная информационная система «Единая система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идентификациии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аутентификации в инфраструктуре, обеспечивающая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форме» и данных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геолокации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Единая система межведомственного электронного взаимодействия (СМЭВ)</a:t>
            </a:r>
          </a:p>
          <a:p>
            <a:pPr marL="180000" indent="282575" algn="just">
              <a:spcBef>
                <a:spcPts val="200"/>
              </a:spcBef>
              <a:spcAft>
                <a:spcPts val="100"/>
              </a:spcAft>
              <a:buNone/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Федеральная информационная система «Федеральный реестр сведений о документах об образовании и (или) о квалификации, документах об обучении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».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C594-2368-4BC3-84E0-35AAB0EBECF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81" y="201153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1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libri" panose="020F0502020204030204" pitchFamily="34" charset="0"/>
                <a:cs typeface="Calibri" pitchFamily="34" charset="0"/>
              </a:rPr>
              <a:t>Основания для </a:t>
            </a: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упрощённого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порядка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предоставления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государственных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719" y="1635646"/>
            <a:ext cx="7314778" cy="2638028"/>
          </a:xfrm>
        </p:spPr>
        <p:txBody>
          <a:bodyPr/>
          <a:lstStyle/>
          <a:p>
            <a:pPr marL="180000" indent="282575" algn="just">
              <a:spcBef>
                <a:spcPts val="200"/>
              </a:spcBef>
              <a:buNone/>
            </a:pP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с 15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сентября </a:t>
            </a: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2022</a:t>
            </a:r>
          </a:p>
          <a:p>
            <a:pPr marL="180000" indent="282575">
              <a:spcBef>
                <a:spcPts val="200"/>
              </a:spcBef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Постановление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Правительства от 6 сентября 2022 г. № 1568 «О внесении изменений в Положение о лицензировании деятельности по проведению экспертизы промышленной безопасности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»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/>
            </a:r>
            <a:br>
              <a:rPr lang="ru-RU" sz="1600" dirty="0">
                <a:latin typeface="Calibri" pitchFamily="34" charset="0"/>
                <a:cs typeface="Calibri" pitchFamily="34" charset="0"/>
              </a:rPr>
            </a:br>
            <a:endParaRPr lang="ru-RU" sz="1600" b="1" dirty="0">
              <a:latin typeface="Calibri" pitchFamily="34" charset="0"/>
              <a:cs typeface="Calibri" pitchFamily="34" charset="0"/>
            </a:endParaRPr>
          </a:p>
          <a:p>
            <a:pPr marL="180000" indent="282575" algn="just">
              <a:spcBef>
                <a:spcPts val="200"/>
              </a:spcBef>
              <a:buNone/>
            </a:pP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с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1 марта </a:t>
            </a: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2023 </a:t>
            </a:r>
          </a:p>
          <a:p>
            <a:pPr marL="180000" indent="282575" algn="just">
              <a:spcBef>
                <a:spcPts val="200"/>
              </a:spcBef>
              <a:buNone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Постановление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Правительства от 20.10.2022 №1868 «О внесении изменений в Положение о лицензировании производства маркшейдерских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работ».</a:t>
            </a:r>
          </a:p>
          <a:p>
            <a:pPr marL="180000" indent="282575" algn="just">
              <a:spcBef>
                <a:spcPts val="200"/>
              </a:spcBef>
              <a:buNone/>
            </a:pP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180000" indent="282575" algn="just">
              <a:spcBef>
                <a:spcPts val="200"/>
              </a:spcBef>
              <a:buNone/>
            </a:pPr>
            <a:endParaRPr lang="ru-RU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1C594-2368-4BC3-84E0-35AAB0EBECF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Picture 41" descr="fsetan_emblema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8"/>
            <a:ext cx="1577137" cy="194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03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786</Words>
  <Application>Microsoft Office PowerPoint</Application>
  <PresentationFormat>Экран (16:9)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Профилактика в области промышленной безопасности за 9 месяцев 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использования средств дистанционного взаимодействия :</vt:lpstr>
      <vt:lpstr>Системы межведомственного электронного взаимодействия :</vt:lpstr>
      <vt:lpstr>Основания для упрощённого порядка  предоставления государственных услуг</vt:lpstr>
      <vt:lpstr>Презентация PowerPoint</vt:lpstr>
      <vt:lpstr>Частые нарушения при лицензировании</vt:lpstr>
      <vt:lpstr>Практика с ЕПГУ за 9 месяцев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Приволжское Управление  Федеральной службы по экологическому, технологическому и атомному надзору</dc:title>
  <dc:creator>mzainullin</dc:creator>
  <cp:lastModifiedBy>Приемная Петрова</cp:lastModifiedBy>
  <cp:revision>260</cp:revision>
  <cp:lastPrinted>2020-02-21T11:40:02Z</cp:lastPrinted>
  <dcterms:created xsi:type="dcterms:W3CDTF">2019-07-18T10:27:10Z</dcterms:created>
  <dcterms:modified xsi:type="dcterms:W3CDTF">2022-11-30T08:26:48Z</dcterms:modified>
</cp:coreProperties>
</file>